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62" r:id="rId3"/>
    <p:sldId id="263" r:id="rId4"/>
    <p:sldId id="259" r:id="rId5"/>
    <p:sldId id="261" r:id="rId6"/>
    <p:sldId id="264" r:id="rId7"/>
    <p:sldId id="268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7:08.6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11:28.51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27:39.83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47:08.09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47:43.29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48:23.05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49:15.44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13:26:58.79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13:27:18.84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13:29:23.92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13:29:29.56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7:40.30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7:52.72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8:02.40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9:05.35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9:21.85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09:56.62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11:01.58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6T17:11:09.59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1B42E-FF64-4BF0-8C0F-1E9DF08D6D40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5B005-71C6-46D8-8F03-83AD082A1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91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5B005-71C6-46D8-8F03-83AD082A1C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16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5B005-71C6-46D8-8F03-83AD082A1C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40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1709C-EFB1-3D07-B1EE-4C6AEC5D8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414E1-C917-5B8F-64A5-C695EAF3E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6EA04-1414-D49C-1DB8-094AAC26C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5D914-092F-46BD-60B5-3180FA30B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A3523-0C2A-5697-73A7-F181D7E2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76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E10A8-9182-56AE-DA31-A242B13C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D95CB-0DD0-5013-E820-DE6182FDC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C204E-1DBE-B903-5038-988A8AE79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5F926-1C6F-80D1-C528-76BDBDEA6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9A4C4-D00F-1955-420F-51F82968D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99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EF2B12-E6A2-FC77-2000-21C8563EB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8DBE7F-1257-7716-EE73-DDA90C111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F3A83-FB8E-DACD-17A6-0AF1FE72D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535D3-3089-E5EB-194E-DCE6DB67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6706-C2E0-DEC5-BA42-E32ED26D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49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E306-132E-92BF-EAF0-6F51C39D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35B81-171A-52F9-3D02-8966AC4E4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040F4-B617-5CE5-66CD-5796D079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1485B-A4BC-E3A6-B22F-65CC21A00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B2E5A-1F7D-99D3-2DD4-9A2B784C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574FC-B364-BDE4-B500-57AD8D5DE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AABAE-63DD-314D-27C0-5050ABC14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E4709-314D-F357-D7E1-82DD6020A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EE6A4-81F4-D6B7-5B5E-34DFF461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F6F6F-6305-6222-68E9-68BC246B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7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43613-68CA-BFCF-635D-2A2FE16CF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6DADF-A2F4-CCCA-85E3-05E6A7B790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C3C90-9114-3EF3-F5D8-6273CD6A6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FF050-5A82-ED74-5E68-DC5D0EB52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4CFFD-C945-854F-E6BB-3B51CC520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BC2BD-E6A4-2CDA-6949-F93C00CA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65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36436-9EC4-97E4-256D-674BE5DA2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C47C3-45AE-6F2A-8DB6-33DBD8189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67803-D320-F7F5-9DF6-AAC4F3156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07850-CF3E-E968-B248-C2EEA4657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B9873D-E96B-F326-BD07-04E000691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634B5A-B584-8059-C053-01108C12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3A2EC4-C45F-84DC-8CB7-A25F9EB30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686536-829D-7DA2-9787-EF14C61C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9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3816F-7555-03FA-C9E6-3318FDF84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0C132A-8A12-BE9B-9FD9-9B81C2B5D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8B506-D425-3C59-777B-4EB8F4AB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85852-8E1D-680E-F627-C1B322B2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73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17E9ED-E949-AD15-6CD0-075416FCB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DE9EA4-5799-EE81-235E-37219A11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45553-477D-9E28-874A-C9F34CBEE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DC302-EA39-6D7F-B7DE-A43320369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465AE-561A-F194-5E0B-6B0580E16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D75F7-BBDD-779C-F49B-C6B5C8642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957E9-B717-1E89-97EA-0680970BD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064D7-B449-786B-DAE2-B506E6BBA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8D6D6-E994-8693-5D84-AE8AA9742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31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1F402-5DBF-5E22-EBD4-AFE1936B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EA548B-912D-6952-0F3D-A392C2DCB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5F6CC-7BED-C7D3-0A93-EEA4E8AC0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387C6-780A-1120-A273-3CBF31F56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74E21-F5C9-6C11-A270-B06A67FE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570E0-4371-040C-CFC9-05CEFB79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67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F34648-24B7-F576-39CE-48DFE1A3C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CF955-59A6-E936-A36A-F72C62C0B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6B59E-1944-2ADB-6184-09E63E3CD0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44AAD-23B2-4375-A16A-B69BCC74A0E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40154-A2A5-E2A4-50B8-8F0D0469B8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74015-9FDC-096B-3C4A-AEC9384F9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7D1BE-84A2-4420-93C4-4BAC1417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49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8.png"/><Relationship Id="rId7" Type="http://schemas.openxmlformats.org/officeDocument/2006/relationships/customXml" Target="../ink/ink7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6.xml"/><Relationship Id="rId5" Type="http://schemas.openxmlformats.org/officeDocument/2006/relationships/image" Target="../media/image30.png"/><Relationship Id="rId10" Type="http://schemas.openxmlformats.org/officeDocument/2006/relationships/customXml" Target="../ink/ink10.xml"/><Relationship Id="rId4" Type="http://schemas.openxmlformats.org/officeDocument/2006/relationships/customXml" Target="../ink/ink5.xml"/><Relationship Id="rId9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customXml" Target="../ink/ink18.xml"/><Relationship Id="rId3" Type="http://schemas.openxmlformats.org/officeDocument/2006/relationships/image" Target="../media/image30.png"/><Relationship Id="rId7" Type="http://schemas.openxmlformats.org/officeDocument/2006/relationships/customXml" Target="../ink/ink14.xml"/><Relationship Id="rId12" Type="http://schemas.openxmlformats.org/officeDocument/2006/relationships/customXml" Target="../ink/ink17.xm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11" Type="http://schemas.openxmlformats.org/officeDocument/2006/relationships/image" Target="../media/image12.png"/><Relationship Id="rId5" Type="http://schemas.openxmlformats.org/officeDocument/2006/relationships/customXml" Target="../ink/ink12.xml"/><Relationship Id="rId10" Type="http://schemas.openxmlformats.org/officeDocument/2006/relationships/customXml" Target="../ink/ink16.xml"/><Relationship Id="rId4" Type="http://schemas.openxmlformats.org/officeDocument/2006/relationships/image" Target="../media/image9.png"/><Relationship Id="rId9" Type="http://schemas.openxmlformats.org/officeDocument/2006/relationships/image" Target="../media/image10.png"/><Relationship Id="rId14" Type="http://schemas.openxmlformats.org/officeDocument/2006/relationships/customXml" Target="../ink/ink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BF90AD-14FB-3698-6E2D-0B458E83A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13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421552-CC9C-8349-31F5-3F53164BB3EA}"/>
              </a:ext>
            </a:extLst>
          </p:cNvPr>
          <p:cNvSpPr/>
          <p:nvPr/>
        </p:nvSpPr>
        <p:spPr>
          <a:xfrm>
            <a:off x="0" y="4286250"/>
            <a:ext cx="5181600" cy="914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Thank You for Your Attention!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1C089C5-575C-1DF8-90A7-4533401236F7}"/>
              </a:ext>
            </a:extLst>
          </p:cNvPr>
          <p:cNvSpPr/>
          <p:nvPr/>
        </p:nvSpPr>
        <p:spPr>
          <a:xfrm>
            <a:off x="0" y="5581651"/>
            <a:ext cx="8829675" cy="914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Now, let’s embark on an interactive journey through our Qlik Sense visuals!</a:t>
            </a:r>
          </a:p>
        </p:txBody>
      </p:sp>
      <p:pic>
        <p:nvPicPr>
          <p:cNvPr id="6" name="Graphic 5" descr="Chevron arrows with solid fill">
            <a:extLst>
              <a:ext uri="{FF2B5EF4-FFF2-40B4-BE49-F238E27FC236}">
                <a16:creationId xmlns:a16="http://schemas.microsoft.com/office/drawing/2014/main" id="{D16BC13B-BFDF-5ADB-89B4-45710AD1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24950" y="5581651"/>
            <a:ext cx="914400" cy="914400"/>
          </a:xfrm>
          <a:prstGeom prst="rect">
            <a:avLst/>
          </a:prstGeom>
        </p:spPr>
      </p:pic>
      <p:pic>
        <p:nvPicPr>
          <p:cNvPr id="7" name="Graphic 6" descr="Chevron arrows with solid fill">
            <a:extLst>
              <a:ext uri="{FF2B5EF4-FFF2-40B4-BE49-F238E27FC236}">
                <a16:creationId xmlns:a16="http://schemas.microsoft.com/office/drawing/2014/main" id="{992FBD2D-AD94-F224-C561-2703620AE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53650" y="5581651"/>
            <a:ext cx="914400" cy="914400"/>
          </a:xfrm>
          <a:prstGeom prst="rect">
            <a:avLst/>
          </a:prstGeom>
        </p:spPr>
      </p:pic>
      <p:pic>
        <p:nvPicPr>
          <p:cNvPr id="8" name="Graphic 7" descr="Chevron arrows with solid fill">
            <a:extLst>
              <a:ext uri="{FF2B5EF4-FFF2-40B4-BE49-F238E27FC236}">
                <a16:creationId xmlns:a16="http://schemas.microsoft.com/office/drawing/2014/main" id="{FE09007E-8004-060B-B4CE-0132855A9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2350" y="55816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74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418297-C976-A1F0-92D6-38085FFE8150}"/>
              </a:ext>
            </a:extLst>
          </p:cNvPr>
          <p:cNvSpPr txBox="1"/>
          <p:nvPr/>
        </p:nvSpPr>
        <p:spPr>
          <a:xfrm>
            <a:off x="592111" y="1724427"/>
            <a:ext cx="90990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Empowering Hotels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Identify Improvements</a:t>
            </a:r>
            <a:r>
              <a:rPr lang="en-US" dirty="0"/>
              <a:t>: Highlights areas for service and amenity enhancements.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Boost Satisfaction</a:t>
            </a:r>
            <a:r>
              <a:rPr lang="en-US" dirty="0"/>
              <a:t>: Addresses issues to elevate guest loyalty and positive reviews.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Enhance Loyalty Programs</a:t>
            </a:r>
            <a:r>
              <a:rPr lang="en-US" dirty="0"/>
              <a:t>: Personalizes rewards to strengthen guest connections.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Streamline Operations</a:t>
            </a:r>
            <a:r>
              <a:rPr lang="en-US" dirty="0"/>
              <a:t>: Improves staff training and service efficiency.</a:t>
            </a:r>
          </a:p>
          <a:p>
            <a:pPr marL="742950" lvl="1" indent="-28575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Enriching Guest Experience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Personalized Services</a:t>
            </a:r>
            <a:r>
              <a:rPr lang="en-US" dirty="0"/>
              <a:t>: Offers tailored recommendations and welcome experiences.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Informed Choices</a:t>
            </a:r>
            <a:r>
              <a:rPr lang="en-US" dirty="0"/>
              <a:t>: Provides insights for better hotel selection.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Strengthen Loyalty</a:t>
            </a:r>
            <a:r>
              <a:rPr lang="en-US" dirty="0"/>
              <a:t>: Encourages repeat visits through enhanced loyalty initiatives.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2ECE4D-0219-DB1A-75C6-43755ABFB6A7}"/>
              </a:ext>
            </a:extLst>
          </p:cNvPr>
          <p:cNvSpPr txBox="1"/>
          <p:nvPr/>
        </p:nvSpPr>
        <p:spPr>
          <a:xfrm>
            <a:off x="0" y="449702"/>
            <a:ext cx="9728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How This Analysis Supports Hotel Success and Enhances Guest Experience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1BBCA8-0843-8E2C-3AD3-C67C2D8153CD}"/>
              </a:ext>
            </a:extLst>
          </p:cNvPr>
          <p:cNvSpPr/>
          <p:nvPr/>
        </p:nvSpPr>
        <p:spPr>
          <a:xfrm>
            <a:off x="0" y="957774"/>
            <a:ext cx="10283252" cy="1215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0A8EB3-9583-8832-973C-C2AE29CA93CE}"/>
              </a:ext>
            </a:extLst>
          </p:cNvPr>
          <p:cNvSpPr/>
          <p:nvPr/>
        </p:nvSpPr>
        <p:spPr>
          <a:xfrm>
            <a:off x="-1" y="6408298"/>
            <a:ext cx="12192001" cy="44970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04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02B9EC-5F43-9DCB-298B-D799CB702CE1}"/>
              </a:ext>
            </a:extLst>
          </p:cNvPr>
          <p:cNvSpPr/>
          <p:nvPr/>
        </p:nvSpPr>
        <p:spPr>
          <a:xfrm>
            <a:off x="933002" y="1915267"/>
            <a:ext cx="2001188" cy="16039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0B1C223-FBE4-2154-3B1F-6D7E26F47BBB}"/>
              </a:ext>
            </a:extLst>
          </p:cNvPr>
          <p:cNvSpPr/>
          <p:nvPr/>
        </p:nvSpPr>
        <p:spPr>
          <a:xfrm>
            <a:off x="1068494" y="2096755"/>
            <a:ext cx="1738858" cy="123388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8EF222-55A0-23BD-75C6-52B6FDEC3E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1" r="2616" b="20656"/>
          <a:stretch/>
        </p:blipFill>
        <p:spPr>
          <a:xfrm flipH="1">
            <a:off x="1180702" y="2300239"/>
            <a:ext cx="1565109" cy="800048"/>
          </a:xfrm>
          <a:prstGeom prst="round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3E6D35-DEE5-8011-7115-B6DC2E1BEA0A}"/>
              </a:ext>
            </a:extLst>
          </p:cNvPr>
          <p:cNvSpPr txBox="1"/>
          <p:nvPr/>
        </p:nvSpPr>
        <p:spPr>
          <a:xfrm>
            <a:off x="933003" y="3858563"/>
            <a:ext cx="20011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1: Scraping Hotel and Review Data Using Python (Beautiful Soup &amp; Selenium)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F98B3CF-5134-6E46-B275-D194FA4668B0}"/>
              </a:ext>
            </a:extLst>
          </p:cNvPr>
          <p:cNvSpPr/>
          <p:nvPr/>
        </p:nvSpPr>
        <p:spPr>
          <a:xfrm>
            <a:off x="3631445" y="1915267"/>
            <a:ext cx="1982620" cy="16039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E1AE4DA-8904-5FC7-24E8-DF88326CF9B2}"/>
              </a:ext>
            </a:extLst>
          </p:cNvPr>
          <p:cNvSpPr/>
          <p:nvPr/>
        </p:nvSpPr>
        <p:spPr>
          <a:xfrm>
            <a:off x="3759394" y="2096756"/>
            <a:ext cx="1738858" cy="123388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C381F23-F94B-97A9-4C55-256C12EE68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569" b="13364"/>
          <a:stretch/>
        </p:blipFill>
        <p:spPr>
          <a:xfrm>
            <a:off x="3857673" y="2237352"/>
            <a:ext cx="1598241" cy="9781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1CDBF9-656B-657D-2731-A0BCDF03396A}"/>
              </a:ext>
            </a:extLst>
          </p:cNvPr>
          <p:cNvSpPr txBox="1"/>
          <p:nvPr/>
        </p:nvSpPr>
        <p:spPr>
          <a:xfrm>
            <a:off x="3491080" y="3858563"/>
            <a:ext cx="21398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2: Parsing , Cleaning and Transforming Data into a structured format with Python. 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90CB28E-EA30-5B56-8984-98F02D562A21}"/>
              </a:ext>
            </a:extLst>
          </p:cNvPr>
          <p:cNvSpPr/>
          <p:nvPr/>
        </p:nvSpPr>
        <p:spPr>
          <a:xfrm>
            <a:off x="6341300" y="1915267"/>
            <a:ext cx="2004937" cy="160394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AD4BED9-5CDE-167C-83D8-BF92D42A34F8}"/>
              </a:ext>
            </a:extLst>
          </p:cNvPr>
          <p:cNvSpPr/>
          <p:nvPr/>
        </p:nvSpPr>
        <p:spPr>
          <a:xfrm>
            <a:off x="6481771" y="2112278"/>
            <a:ext cx="1738858" cy="123388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C482DD6-8E91-F937-4725-61482E8BE6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28" b="11979"/>
          <a:stretch/>
        </p:blipFill>
        <p:spPr>
          <a:xfrm>
            <a:off x="6802030" y="2198461"/>
            <a:ext cx="1224275" cy="113945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A562810-0C9A-EF62-3835-0B08CD326709}"/>
              </a:ext>
            </a:extLst>
          </p:cNvPr>
          <p:cNvSpPr txBox="1"/>
          <p:nvPr/>
        </p:nvSpPr>
        <p:spPr>
          <a:xfrm>
            <a:off x="6557791" y="3858563"/>
            <a:ext cx="17388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3: Loading Data to Oracle Database and Transforming in SQL Developer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56BD60A-7A9D-E4AC-D015-CE6D734ACB17}"/>
              </a:ext>
            </a:extLst>
          </p:cNvPr>
          <p:cNvSpPr/>
          <p:nvPr/>
        </p:nvSpPr>
        <p:spPr>
          <a:xfrm>
            <a:off x="9012661" y="1933595"/>
            <a:ext cx="2018658" cy="158561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E104EF7-65D6-B249-A989-E42EF7801BEE}"/>
              </a:ext>
            </a:extLst>
          </p:cNvPr>
          <p:cNvSpPr/>
          <p:nvPr/>
        </p:nvSpPr>
        <p:spPr>
          <a:xfrm>
            <a:off x="9152561" y="2104032"/>
            <a:ext cx="1738858" cy="1233881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9DFBFE7-9144-3F79-81C9-BBCC7BFD96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653" b="20146"/>
          <a:stretch/>
        </p:blipFill>
        <p:spPr>
          <a:xfrm>
            <a:off x="9462913" y="2198461"/>
            <a:ext cx="1167144" cy="9774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7D6B68-4F77-BF13-C3ED-408096FD9E60}"/>
              </a:ext>
            </a:extLst>
          </p:cNvPr>
          <p:cNvSpPr txBox="1"/>
          <p:nvPr/>
        </p:nvSpPr>
        <p:spPr>
          <a:xfrm>
            <a:off x="9012661" y="3858563"/>
            <a:ext cx="20676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4: Loading Data to Qlik Sense and Creating interactive Visuals for Decision-Making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7EE5A0A-755F-E70A-2FC9-D7D893F8DC6B}"/>
              </a:ext>
            </a:extLst>
          </p:cNvPr>
          <p:cNvSpPr txBox="1"/>
          <p:nvPr/>
        </p:nvSpPr>
        <p:spPr>
          <a:xfrm>
            <a:off x="-20955" y="143826"/>
            <a:ext cx="74351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Data Pipeline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D6715F-8F0B-D3EB-369B-93D42726220D}"/>
              </a:ext>
            </a:extLst>
          </p:cNvPr>
          <p:cNvSpPr/>
          <p:nvPr/>
        </p:nvSpPr>
        <p:spPr>
          <a:xfrm>
            <a:off x="-10452" y="894802"/>
            <a:ext cx="12202452" cy="975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2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54FF-CA6E-4DBA-4E78-330359980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9902"/>
            <a:ext cx="12192000" cy="786983"/>
          </a:xfrm>
        </p:spPr>
        <p:txBody>
          <a:bodyPr/>
          <a:lstStyle/>
          <a:p>
            <a:r>
              <a:rPr lang="en-US" dirty="0"/>
              <a:t>Scraping Hotel Data with 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B581E0-5428-1711-AA0C-2D5514D44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00" y="1117538"/>
            <a:ext cx="11506200" cy="4993880"/>
          </a:xfr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D4D6A2-78A2-8AA2-12EC-349BAA3BB71A}"/>
              </a:ext>
            </a:extLst>
          </p:cNvPr>
          <p:cNvSpPr/>
          <p:nvPr/>
        </p:nvSpPr>
        <p:spPr>
          <a:xfrm>
            <a:off x="0" y="6430780"/>
            <a:ext cx="12192000" cy="4272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AE72BA-ECFD-2EE2-8776-3F1A45356503}"/>
              </a:ext>
            </a:extLst>
          </p:cNvPr>
          <p:cNvSpPr/>
          <p:nvPr/>
        </p:nvSpPr>
        <p:spPr>
          <a:xfrm>
            <a:off x="5779800" y="4086720"/>
            <a:ext cx="2743200" cy="54864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9337ED8-9A5F-2D87-A96B-7F4C4E83847F}"/>
                  </a:ext>
                </a:extLst>
              </p14:cNvPr>
              <p14:cNvContentPartPr/>
              <p14:nvPr/>
            </p14:nvContentPartPr>
            <p14:xfrm>
              <a:off x="10403009" y="3522718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9337ED8-9A5F-2D87-A96B-7F4C4E83847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96889" y="351659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B7B8AD6D-1B3B-6291-FBAB-E55574657455}"/>
              </a:ext>
            </a:extLst>
          </p:cNvPr>
          <p:cNvSpPr/>
          <p:nvPr/>
        </p:nvSpPr>
        <p:spPr>
          <a:xfrm>
            <a:off x="10016640" y="5053680"/>
            <a:ext cx="731520" cy="18288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D165ADF-0964-D7E5-073A-041130E0AD58}"/>
                  </a:ext>
                </a:extLst>
              </p14:cNvPr>
              <p14:cNvContentPartPr/>
              <p14:nvPr/>
            </p14:nvContentPartPr>
            <p14:xfrm>
              <a:off x="11647169" y="4931758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D165ADF-0964-D7E5-073A-041130E0AD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41049" y="492563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E2280D8C-940D-A99B-AA74-D4054733224E}"/>
              </a:ext>
            </a:extLst>
          </p:cNvPr>
          <p:cNvSpPr/>
          <p:nvPr/>
        </p:nvSpPr>
        <p:spPr>
          <a:xfrm>
            <a:off x="9285120" y="4073689"/>
            <a:ext cx="1463040" cy="54864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FC99802-E350-D776-0FCF-DBD74D3108CE}"/>
                  </a:ext>
                </a:extLst>
              </p14:cNvPr>
              <p14:cNvContentPartPr/>
              <p14:nvPr/>
            </p14:nvContentPartPr>
            <p14:xfrm>
              <a:off x="9413729" y="4901518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FC99802-E350-D776-0FCF-DBD74D3108C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07609" y="489539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494B766D-47A3-2B2D-1156-581B1B3412CA}"/>
              </a:ext>
            </a:extLst>
          </p:cNvPr>
          <p:cNvSpPr/>
          <p:nvPr/>
        </p:nvSpPr>
        <p:spPr>
          <a:xfrm>
            <a:off x="5871240" y="5236560"/>
            <a:ext cx="1280160" cy="18288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BCE1A69-EAD9-578A-95DB-655C522480E9}"/>
                  </a:ext>
                </a:extLst>
              </p14:cNvPr>
              <p14:cNvContentPartPr/>
              <p14:nvPr/>
            </p14:nvContentPartPr>
            <p14:xfrm>
              <a:off x="7375049" y="6055678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BCE1A69-EAD9-578A-95DB-655C522480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68929" y="604955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Rectangle 23">
            <a:extLst>
              <a:ext uri="{FF2B5EF4-FFF2-40B4-BE49-F238E27FC236}">
                <a16:creationId xmlns:a16="http://schemas.microsoft.com/office/drawing/2014/main" id="{5C8F6077-735E-AB2D-0A92-037DECFA290A}"/>
              </a:ext>
            </a:extLst>
          </p:cNvPr>
          <p:cNvSpPr/>
          <p:nvPr/>
        </p:nvSpPr>
        <p:spPr>
          <a:xfrm>
            <a:off x="6978809" y="4720556"/>
            <a:ext cx="1097280" cy="95927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88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F4D2D-2E2C-085B-39AC-D6FCD55A3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3146"/>
            <a:ext cx="12192000" cy="652071"/>
          </a:xfrm>
        </p:spPr>
        <p:txBody>
          <a:bodyPr>
            <a:normAutofit fontScale="90000"/>
          </a:bodyPr>
          <a:lstStyle/>
          <a:p>
            <a:r>
              <a:rPr lang="en-US" dirty="0"/>
              <a:t>Scraping Review Data with Python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935AC8-0A96-09AD-737F-E4A7E546D9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1" y="1375894"/>
            <a:ext cx="5612755" cy="4567705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8BF23D-0AB1-4BEB-8985-DB9C71C1E4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838" y="1259174"/>
            <a:ext cx="5746231" cy="468442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3376C2-EDD1-DF88-B025-6941DBB0D3F5}"/>
              </a:ext>
            </a:extLst>
          </p:cNvPr>
          <p:cNvSpPr/>
          <p:nvPr/>
        </p:nvSpPr>
        <p:spPr>
          <a:xfrm>
            <a:off x="0" y="6405092"/>
            <a:ext cx="12192000" cy="4529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A1433C-8CFE-1F45-DF3A-BDB2E0032E95}"/>
              </a:ext>
            </a:extLst>
          </p:cNvPr>
          <p:cNvSpPr/>
          <p:nvPr/>
        </p:nvSpPr>
        <p:spPr>
          <a:xfrm>
            <a:off x="0" y="931537"/>
            <a:ext cx="12192000" cy="2623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2938F5-2577-6D2E-68E2-BB743A5DA0C7}"/>
              </a:ext>
            </a:extLst>
          </p:cNvPr>
          <p:cNvSpPr/>
          <p:nvPr/>
        </p:nvSpPr>
        <p:spPr>
          <a:xfrm>
            <a:off x="84240" y="1850760"/>
            <a:ext cx="731520" cy="54864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F918D1C-DF11-2540-DDCA-B221701F5590}"/>
                  </a:ext>
                </a:extLst>
              </p14:cNvPr>
              <p14:cNvContentPartPr/>
              <p14:nvPr/>
            </p14:nvContentPartPr>
            <p14:xfrm>
              <a:off x="1978649" y="2428448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F918D1C-DF11-2540-DDCA-B221701F55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72529" y="242232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5FF0D134-C48C-F651-8294-7D6689D8CE73}"/>
              </a:ext>
            </a:extLst>
          </p:cNvPr>
          <p:cNvSpPr/>
          <p:nvPr/>
        </p:nvSpPr>
        <p:spPr>
          <a:xfrm>
            <a:off x="6285600" y="1458360"/>
            <a:ext cx="914400" cy="73152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BFE46A-22B9-6474-25B9-3E9ABB7BF201}"/>
              </a:ext>
            </a:extLst>
          </p:cNvPr>
          <p:cNvSpPr/>
          <p:nvPr/>
        </p:nvSpPr>
        <p:spPr>
          <a:xfrm>
            <a:off x="6285600" y="3957840"/>
            <a:ext cx="1097280" cy="54864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D0068893-EDF3-D13E-C8A5-7A47EB228C85}"/>
                  </a:ext>
                </a:extLst>
              </p14:cNvPr>
              <p14:cNvContentPartPr/>
              <p14:nvPr/>
            </p14:nvContentPartPr>
            <p14:xfrm>
              <a:off x="7719569" y="3672608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D0068893-EDF3-D13E-C8A5-7A47EB228C8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13449" y="366648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Rectangle 23">
            <a:extLst>
              <a:ext uri="{FF2B5EF4-FFF2-40B4-BE49-F238E27FC236}">
                <a16:creationId xmlns:a16="http://schemas.microsoft.com/office/drawing/2014/main" id="{47496C5F-C872-D147-33D9-B5003BB92A29}"/>
              </a:ext>
            </a:extLst>
          </p:cNvPr>
          <p:cNvSpPr/>
          <p:nvPr/>
        </p:nvSpPr>
        <p:spPr>
          <a:xfrm>
            <a:off x="7928640" y="4818564"/>
            <a:ext cx="3657600" cy="36576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1D3C880-3FA8-D064-DFE0-54EC436FE199}"/>
              </a:ext>
            </a:extLst>
          </p:cNvPr>
          <p:cNvSpPr/>
          <p:nvPr/>
        </p:nvSpPr>
        <p:spPr>
          <a:xfrm>
            <a:off x="7928640" y="2066940"/>
            <a:ext cx="3840480" cy="91440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7D95802B-F170-7519-E85A-3C9A6AE99828}"/>
                  </a:ext>
                </a:extLst>
              </p14:cNvPr>
              <p14:cNvContentPartPr/>
              <p14:nvPr/>
            </p14:nvContentPartPr>
            <p14:xfrm>
              <a:off x="9653129" y="3462368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7D95802B-F170-7519-E85A-3C9A6AE9982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47009" y="345624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44" name="Rectangle 43">
            <a:extLst>
              <a:ext uri="{FF2B5EF4-FFF2-40B4-BE49-F238E27FC236}">
                <a16:creationId xmlns:a16="http://schemas.microsoft.com/office/drawing/2014/main" id="{1AC4CBAC-9403-30D7-3CF6-D8155F31C9C9}"/>
              </a:ext>
            </a:extLst>
          </p:cNvPr>
          <p:cNvSpPr/>
          <p:nvPr/>
        </p:nvSpPr>
        <p:spPr>
          <a:xfrm>
            <a:off x="11673720" y="1641240"/>
            <a:ext cx="365760" cy="36576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99B472A5-F7C9-524A-DEF1-54EC8E5DAFF8}"/>
                  </a:ext>
                </a:extLst>
              </p14:cNvPr>
              <p14:cNvContentPartPr/>
              <p14:nvPr/>
            </p14:nvContentPartPr>
            <p14:xfrm>
              <a:off x="11437289" y="1858568"/>
              <a:ext cx="360" cy="3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99B472A5-F7C9-524A-DEF1-54EC8E5DAFF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31169" y="185244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480F6E1F-4705-F714-5D28-C3FA6BE40B23}"/>
              </a:ext>
            </a:extLst>
          </p:cNvPr>
          <p:cNvSpPr/>
          <p:nvPr/>
        </p:nvSpPr>
        <p:spPr>
          <a:xfrm>
            <a:off x="11696400" y="4062600"/>
            <a:ext cx="365760" cy="365760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3D2A6FEF-71DA-3578-3CB2-E2D467B831F1}"/>
                  </a:ext>
                </a:extLst>
              </p14:cNvPr>
              <p14:cNvContentPartPr/>
              <p14:nvPr/>
            </p14:nvContentPartPr>
            <p14:xfrm>
              <a:off x="11167649" y="4107128"/>
              <a:ext cx="360" cy="3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3D2A6FEF-71DA-3578-3CB2-E2D467B831F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61529" y="410100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1535102B-7C6B-0CE4-0788-99BACC2CC7F4}"/>
                  </a:ext>
                </a:extLst>
              </p14:cNvPr>
              <p14:cNvContentPartPr/>
              <p14:nvPr/>
            </p14:nvContentPartPr>
            <p14:xfrm>
              <a:off x="8259569" y="5081648"/>
              <a:ext cx="360" cy="3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1535102B-7C6B-0CE4-0788-99BACC2CC7F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53449" y="5075528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4298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E24EFA9-90F0-DD51-2853-A388B662A157}"/>
                  </a:ext>
                </a:extLst>
              </p14:cNvPr>
              <p14:cNvContentPartPr/>
              <p14:nvPr/>
            </p14:nvContentPartPr>
            <p14:xfrm>
              <a:off x="1064249" y="554648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E24EFA9-90F0-DD51-2853-A388B662A15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8129" y="548528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B94466F-04B2-CC26-5362-4CF1F9CF9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248" y="3277177"/>
            <a:ext cx="10207274" cy="2011683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AD42D0-530A-30FB-B3C8-13B9F3374512}"/>
              </a:ext>
            </a:extLst>
          </p:cNvPr>
          <p:cNvSpPr txBox="1"/>
          <p:nvPr/>
        </p:nvSpPr>
        <p:spPr>
          <a:xfrm>
            <a:off x="0" y="74963"/>
            <a:ext cx="5936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Parsing with Python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DCE44E-CE3D-F451-69ED-F9F4236B817D}"/>
              </a:ext>
            </a:extLst>
          </p:cNvPr>
          <p:cNvSpPr/>
          <p:nvPr/>
        </p:nvSpPr>
        <p:spPr>
          <a:xfrm>
            <a:off x="-1" y="552464"/>
            <a:ext cx="6255149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04F9E62-5164-12B0-85BD-C9A093D60736}"/>
                  </a:ext>
                </a:extLst>
              </p14:cNvPr>
              <p14:cNvContentPartPr/>
              <p14:nvPr/>
            </p14:nvContentPartPr>
            <p14:xfrm>
              <a:off x="7180289" y="284648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04F9E62-5164-12B0-85BD-C9A093D607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74169" y="27852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599DC06-5774-E120-E82F-00BB5288E4BC}"/>
                  </a:ext>
                </a:extLst>
              </p14:cNvPr>
              <p14:cNvContentPartPr/>
              <p14:nvPr/>
            </p14:nvContentPartPr>
            <p14:xfrm>
              <a:off x="6850529" y="419288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599DC06-5774-E120-E82F-00BB5288E4B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4409" y="41316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8492EFC6-A324-6774-5A57-E0CED74E8936}"/>
                  </a:ext>
                </a:extLst>
              </p14:cNvPr>
              <p14:cNvContentPartPr/>
              <p14:nvPr/>
            </p14:nvContentPartPr>
            <p14:xfrm>
              <a:off x="7959689" y="434768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8492EFC6-A324-6774-5A57-E0CED74E89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3569" y="42864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5598AB30-C58F-B351-250C-8EFBDD4D5FC3}"/>
                  </a:ext>
                </a:extLst>
              </p14:cNvPr>
              <p14:cNvContentPartPr/>
              <p14:nvPr/>
            </p14:nvContentPartPr>
            <p14:xfrm>
              <a:off x="9698489" y="359888"/>
              <a:ext cx="360" cy="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5598AB30-C58F-B351-250C-8EFBDD4D5F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2369" y="35376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80F50CBC-9C11-5D77-C299-710FD6A5FB61}"/>
              </a:ext>
            </a:extLst>
          </p:cNvPr>
          <p:cNvSpPr txBox="1"/>
          <p:nvPr/>
        </p:nvSpPr>
        <p:spPr>
          <a:xfrm>
            <a:off x="-2" y="5373023"/>
            <a:ext cx="12083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Deleted columns with null values to ensure data integrity.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Filled null values with appropriate replacements and checked data types for all columns.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C367A56-5FCE-2F3E-40F2-BB449ECE1F6F}"/>
              </a:ext>
            </a:extLst>
          </p:cNvPr>
          <p:cNvSpPr/>
          <p:nvPr/>
        </p:nvSpPr>
        <p:spPr>
          <a:xfrm>
            <a:off x="-2" y="6573352"/>
            <a:ext cx="12192002" cy="284648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A3F54-CCA4-7D76-FE06-F5004733E4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4610" y="916912"/>
            <a:ext cx="10206912" cy="230086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BB3FCF0-7F3A-7087-DBB9-A28F0231C517}"/>
              </a:ext>
            </a:extLst>
          </p:cNvPr>
          <p:cNvSpPr/>
          <p:nvPr/>
        </p:nvSpPr>
        <p:spPr>
          <a:xfrm>
            <a:off x="5687179" y="1153917"/>
            <a:ext cx="365760" cy="2063859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E8DB7011-B0E9-A860-232B-1A6CC48DF240}"/>
                  </a:ext>
                </a:extLst>
              </p14:cNvPr>
              <p14:cNvContentPartPr/>
              <p14:nvPr/>
            </p14:nvContentPartPr>
            <p14:xfrm>
              <a:off x="6685123" y="149878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E8DB7011-B0E9-A860-232B-1A6CC48DF24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79003" y="14375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17485D0-30F3-2943-95F2-5FD5CD313568}"/>
                  </a:ext>
                </a:extLst>
              </p14:cNvPr>
              <p14:cNvContentPartPr/>
              <p14:nvPr/>
            </p14:nvContentPartPr>
            <p14:xfrm>
              <a:off x="9038803" y="1289278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17485D0-30F3-2943-95F2-5FD5CD31356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32683" y="128315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Rectangle 24">
            <a:extLst>
              <a:ext uri="{FF2B5EF4-FFF2-40B4-BE49-F238E27FC236}">
                <a16:creationId xmlns:a16="http://schemas.microsoft.com/office/drawing/2014/main" id="{0F422E4B-ED21-8383-D277-44969324090F}"/>
              </a:ext>
            </a:extLst>
          </p:cNvPr>
          <p:cNvSpPr/>
          <p:nvPr/>
        </p:nvSpPr>
        <p:spPr>
          <a:xfrm>
            <a:off x="8187086" y="1119280"/>
            <a:ext cx="363872" cy="2115815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0C3B8E-3527-E930-A361-1294DCA7186C}"/>
              </a:ext>
            </a:extLst>
          </p:cNvPr>
          <p:cNvSpPr/>
          <p:nvPr/>
        </p:nvSpPr>
        <p:spPr>
          <a:xfrm>
            <a:off x="4663504" y="1075684"/>
            <a:ext cx="365760" cy="2134393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A994669-C0A8-28FD-B397-7A5FB79F590E}"/>
              </a:ext>
            </a:extLst>
          </p:cNvPr>
          <p:cNvSpPr/>
          <p:nvPr/>
        </p:nvSpPr>
        <p:spPr>
          <a:xfrm>
            <a:off x="7163411" y="1119281"/>
            <a:ext cx="365760" cy="2098496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627B075-6525-FF8E-B910-7E5B65AD2B58}"/>
              </a:ext>
            </a:extLst>
          </p:cNvPr>
          <p:cNvSpPr/>
          <p:nvPr/>
        </p:nvSpPr>
        <p:spPr>
          <a:xfrm>
            <a:off x="9208873" y="1119280"/>
            <a:ext cx="365760" cy="2069544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180DE627-5C91-8BD2-5290-4F8EC7838B59}"/>
                  </a:ext>
                </a:extLst>
              </p14:cNvPr>
              <p14:cNvContentPartPr/>
              <p14:nvPr/>
            </p14:nvContentPartPr>
            <p14:xfrm>
              <a:off x="8843683" y="15238"/>
              <a:ext cx="360" cy="3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180DE627-5C91-8BD2-5290-4F8EC7838B5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37563" y="9118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0146C6C-5F1A-7D0F-E013-D951C4EB5FB8}"/>
                  </a:ext>
                </a:extLst>
              </p14:cNvPr>
              <p14:cNvContentPartPr/>
              <p14:nvPr/>
            </p14:nvContentPartPr>
            <p14:xfrm>
              <a:off x="7824523" y="1153918"/>
              <a:ext cx="360" cy="3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0146C6C-5F1A-7D0F-E013-D951C4EB5FB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818403" y="1147798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0" name="Rectangle 49">
            <a:extLst>
              <a:ext uri="{FF2B5EF4-FFF2-40B4-BE49-F238E27FC236}">
                <a16:creationId xmlns:a16="http://schemas.microsoft.com/office/drawing/2014/main" id="{B5E1C001-98C8-235B-88EE-C4D17CFBDB9F}"/>
              </a:ext>
            </a:extLst>
          </p:cNvPr>
          <p:cNvSpPr/>
          <p:nvPr/>
        </p:nvSpPr>
        <p:spPr>
          <a:xfrm>
            <a:off x="7651256" y="1094519"/>
            <a:ext cx="365760" cy="2098496"/>
          </a:xfrm>
          <a:prstGeom prst="rect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712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163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F8AED0-53DE-A56C-51A1-6C8FC1FA9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644" y="3429000"/>
            <a:ext cx="6677957" cy="184653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3F4511-26C9-46F7-E219-2FD7BFF73ABB}"/>
              </a:ext>
            </a:extLst>
          </p:cNvPr>
          <p:cNvSpPr txBox="1"/>
          <p:nvPr/>
        </p:nvSpPr>
        <p:spPr>
          <a:xfrm>
            <a:off x="258580" y="5347024"/>
            <a:ext cx="6093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amenities column was converted into a more usable format, and binary columns were created for the most frequent amenities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74937B-C84B-0D3C-DA6D-E89A36CED845}"/>
              </a:ext>
            </a:extLst>
          </p:cNvPr>
          <p:cNvSpPr/>
          <p:nvPr/>
        </p:nvSpPr>
        <p:spPr>
          <a:xfrm>
            <a:off x="-2" y="6573352"/>
            <a:ext cx="12192002" cy="284648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F69DC9-1028-5A24-0F19-AE8577785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22504" y="1233194"/>
            <a:ext cx="6681795" cy="2124317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3F1A3F-E3B2-C382-66ED-68E207804EAE}"/>
              </a:ext>
            </a:extLst>
          </p:cNvPr>
          <p:cNvSpPr txBox="1"/>
          <p:nvPr/>
        </p:nvSpPr>
        <p:spPr>
          <a:xfrm>
            <a:off x="0" y="74963"/>
            <a:ext cx="5936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Parsing with Python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C7F347-363C-CD3B-2AFC-3ECF6E379957}"/>
              </a:ext>
            </a:extLst>
          </p:cNvPr>
          <p:cNvSpPr/>
          <p:nvPr/>
        </p:nvSpPr>
        <p:spPr>
          <a:xfrm>
            <a:off x="-1" y="552464"/>
            <a:ext cx="6255149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27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34B797-AD0F-C30A-D5AF-745533668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32" y="1362669"/>
            <a:ext cx="4898911" cy="307700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1FA0CB-9B21-CBFA-53E9-F5944BDD7C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76538" y="1720265"/>
            <a:ext cx="6660630" cy="3340201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9F9161-E203-260C-8235-D7C083AC8B31}"/>
              </a:ext>
            </a:extLst>
          </p:cNvPr>
          <p:cNvSpPr txBox="1"/>
          <p:nvPr/>
        </p:nvSpPr>
        <p:spPr>
          <a:xfrm>
            <a:off x="134911" y="19800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Transform data for more usable format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B509EB-9E39-3E4B-1C9A-36E8005534B2}"/>
              </a:ext>
            </a:extLst>
          </p:cNvPr>
          <p:cNvSpPr/>
          <p:nvPr/>
        </p:nvSpPr>
        <p:spPr>
          <a:xfrm>
            <a:off x="0" y="721228"/>
            <a:ext cx="7465102" cy="1182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6501D7-3330-5B99-4EB5-D84C43D61382}"/>
              </a:ext>
            </a:extLst>
          </p:cNvPr>
          <p:cNvSpPr txBox="1"/>
          <p:nvPr/>
        </p:nvSpPr>
        <p:spPr>
          <a:xfrm>
            <a:off x="0" y="5279691"/>
            <a:ext cx="12057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SQL checked for data integrity and consistency to ensure reliable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Additionally ,wrote SQL queries to extract specific insights and metrics, facilitating a deeper understanding of hotel performance and guest satisfaction.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C85B77-3AF3-EBF0-9049-2B02ED54DDDE}"/>
              </a:ext>
            </a:extLst>
          </p:cNvPr>
          <p:cNvSpPr/>
          <p:nvPr/>
        </p:nvSpPr>
        <p:spPr>
          <a:xfrm>
            <a:off x="0" y="6325848"/>
            <a:ext cx="12191999" cy="53215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6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EA22D9-869C-9F8F-069D-31374403C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261" y="2041919"/>
            <a:ext cx="2868556" cy="198258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1AA1F7-9092-63D8-4526-D8A437FAC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63" y="1305326"/>
            <a:ext cx="2758190" cy="27581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3A0C1B-DA18-E7D0-87CB-BB9B367DF596}"/>
              </a:ext>
            </a:extLst>
          </p:cNvPr>
          <p:cNvSpPr/>
          <p:nvPr/>
        </p:nvSpPr>
        <p:spPr>
          <a:xfrm>
            <a:off x="0" y="6295868"/>
            <a:ext cx="12192000" cy="5621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hevron arrows with solid fill">
            <a:extLst>
              <a:ext uri="{FF2B5EF4-FFF2-40B4-BE49-F238E27FC236}">
                <a16:creationId xmlns:a16="http://schemas.microsoft.com/office/drawing/2014/main" id="{E4B66537-52B5-19DD-BE01-104EFA9B3A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04010" y="2668663"/>
            <a:ext cx="914400" cy="914400"/>
          </a:xfrm>
          <a:prstGeom prst="rect">
            <a:avLst/>
          </a:prstGeom>
        </p:spPr>
      </p:pic>
      <p:pic>
        <p:nvPicPr>
          <p:cNvPr id="9" name="Graphic 8" descr="Chevron arrows with solid fill">
            <a:extLst>
              <a:ext uri="{FF2B5EF4-FFF2-40B4-BE49-F238E27FC236}">
                <a16:creationId xmlns:a16="http://schemas.microsoft.com/office/drawing/2014/main" id="{0BF5CAD9-DEC2-E47D-68B4-0DD3366775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3257" y="2668663"/>
            <a:ext cx="914400" cy="914400"/>
          </a:xfrm>
          <a:prstGeom prst="rect">
            <a:avLst/>
          </a:prstGeom>
        </p:spPr>
      </p:pic>
      <p:pic>
        <p:nvPicPr>
          <p:cNvPr id="10" name="Graphic 9" descr="Chevron arrows with solid fill">
            <a:extLst>
              <a:ext uri="{FF2B5EF4-FFF2-40B4-BE49-F238E27FC236}">
                <a16:creationId xmlns:a16="http://schemas.microsoft.com/office/drawing/2014/main" id="{3984CB39-0B32-7B91-B95C-5EDAD9D1B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99421" y="2684421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701468-9B59-C090-0345-A18240CA55CA}"/>
              </a:ext>
            </a:extLst>
          </p:cNvPr>
          <p:cNvSpPr txBox="1"/>
          <p:nvPr/>
        </p:nvSpPr>
        <p:spPr>
          <a:xfrm>
            <a:off x="1280167" y="4154636"/>
            <a:ext cx="1612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AB96CA-4FCE-3331-792A-C93CD7DD5E09}"/>
              </a:ext>
            </a:extLst>
          </p:cNvPr>
          <p:cNvSpPr txBox="1"/>
          <p:nvPr/>
        </p:nvSpPr>
        <p:spPr>
          <a:xfrm>
            <a:off x="-26914" y="223330"/>
            <a:ext cx="100403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Loading Final data to Qlik Sense and creating Visuals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9FED5D-1D20-6206-39BF-8AEDAB03C8C0}"/>
              </a:ext>
            </a:extLst>
          </p:cNvPr>
          <p:cNvSpPr/>
          <p:nvPr/>
        </p:nvSpPr>
        <p:spPr>
          <a:xfrm>
            <a:off x="6019" y="744366"/>
            <a:ext cx="8994099" cy="125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7A1160-F7E3-2BC2-23B0-F273E38CD170}"/>
              </a:ext>
            </a:extLst>
          </p:cNvPr>
          <p:cNvSpPr txBox="1"/>
          <p:nvPr/>
        </p:nvSpPr>
        <p:spPr>
          <a:xfrm>
            <a:off x="8284711" y="4162515"/>
            <a:ext cx="1728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Qlik Sense </a:t>
            </a:r>
          </a:p>
        </p:txBody>
      </p:sp>
    </p:spTree>
    <p:extLst>
      <p:ext uri="{BB962C8B-B14F-4D97-AF65-F5344CB8AC3E}">
        <p14:creationId xmlns:p14="http://schemas.microsoft.com/office/powerpoint/2010/main" val="997775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292</Words>
  <Application>Microsoft Office PowerPoint</Application>
  <PresentationFormat>Widescreen</PresentationFormat>
  <Paragraphs>34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Scraping Hotel Data with Python</vt:lpstr>
      <vt:lpstr>Scraping Review Data with Python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Afaq Salmanzade</dc:creator>
  <cp:lastModifiedBy>Afaq Salmanzade</cp:lastModifiedBy>
  <cp:revision>18</cp:revision>
  <dcterms:created xsi:type="dcterms:W3CDTF">2024-09-06T12:19:35Z</dcterms:created>
  <dcterms:modified xsi:type="dcterms:W3CDTF">2024-09-08T07:48:57Z</dcterms:modified>
</cp:coreProperties>
</file>

<file path=docProps/thumbnail.jpeg>
</file>